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735" r:id="rId3"/>
    <p:sldId id="740" r:id="rId4"/>
    <p:sldId id="750" r:id="rId5"/>
    <p:sldId id="751" r:id="rId6"/>
    <p:sldId id="752" r:id="rId7"/>
    <p:sldId id="753" r:id="rId8"/>
    <p:sldId id="754" r:id="rId9"/>
    <p:sldId id="755" r:id="rId10"/>
  </p:sldIdLst>
  <p:sldSz cx="9144000" cy="6858000" type="screen4x3"/>
  <p:notesSz cx="7099300" cy="10234295"/>
  <p:embeddedFontLst>
    <p:embeddedFont>
      <p:font typeface="DejaVu Math TeX Gyre" panose="02000503000000000000" charset="0"/>
      <p:regular r:id="rId16"/>
    </p:embeddedFont>
  </p:embeddedFontLst>
  <p:custDataLst>
    <p:tags r:id="rId17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2"/>
        </a:solidFill>
        <a:latin typeface="Arial" panose="020B0604020202020204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2"/>
        </a:solidFill>
        <a:latin typeface="Arial" panose="020B0604020202020204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2"/>
        </a:solidFill>
        <a:latin typeface="Arial" panose="020B0604020202020204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2"/>
        </a:solidFill>
        <a:latin typeface="Arial" panose="020B0604020202020204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2"/>
        </a:solidFill>
        <a:latin typeface="Arial" panose="020B0604020202020204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2"/>
        </a:solidFill>
        <a:latin typeface="Arial" panose="020B0604020202020204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2"/>
        </a:solidFill>
        <a:latin typeface="Arial" panose="020B0604020202020204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2"/>
        </a:solidFill>
        <a:latin typeface="Arial" panose="020B0604020202020204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2"/>
        </a:solidFill>
        <a:latin typeface="Arial" panose="020B0604020202020204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4619D"/>
    <a:srgbClr val="DA2A22"/>
    <a:srgbClr val="15994D"/>
    <a:srgbClr val="342275"/>
    <a:srgbClr val="E67A1C"/>
    <a:srgbClr val="E57717"/>
    <a:srgbClr val="5891D6"/>
    <a:srgbClr val="72A2DC"/>
    <a:srgbClr val="EE9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00" autoAdjust="0"/>
    <p:restoredTop sz="92281" autoAdjust="0"/>
  </p:normalViewPr>
  <p:slideViewPr>
    <p:cSldViewPr snapToGrid="0" showGuides="1">
      <p:cViewPr>
        <p:scale>
          <a:sx n="66" d="100"/>
          <a:sy n="66" d="100"/>
        </p:scale>
        <p:origin x="1818" y="-78"/>
      </p:cViewPr>
      <p:guideLst>
        <p:guide pos="272"/>
        <p:guide pos="5488"/>
        <p:guide orient="horz" pos="55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4" d="100"/>
          <a:sy n="74" d="100"/>
        </p:scale>
        <p:origin x="-4026" y="-120"/>
      </p:cViewPr>
      <p:guideLst>
        <p:guide orient="horz" pos="3223"/>
        <p:guide pos="2236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1.xml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 dirty="0">
                <a:latin typeface="Arial" panose="020B0604020202020204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 smtClean="0">
                <a:latin typeface="Arial" panose="020B0604020202020204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fld id="{83A91915-E571-4570-80B3-E65B02A79A95}" type="datetimeFigureOut">
              <a:rPr lang="zh-CN" altLang="en-US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 dirty="0">
                <a:latin typeface="Arial" panose="020B0604020202020204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wrap="square" lIns="99048" tIns="49524" rIns="99048" bIns="49524" numCol="1" anchor="b" anchorCtr="0" compatLnSpc="1"/>
          <a:lstStyle>
            <a:lvl1pPr algn="r">
              <a:defRPr sz="1300">
                <a:ea typeface="微软雅黑" pitchFamily="34" charset="-122"/>
              </a:defRPr>
            </a:lvl1pPr>
          </a:lstStyle>
          <a:p>
            <a:fld id="{E0BB458E-555F-42C7-BDA8-CA9357AC47B4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wdp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>
            <a:lvl1pPr algn="l">
              <a:defRPr sz="1300" dirty="0">
                <a:solidFill>
                  <a:schemeClr val="tx1"/>
                </a:solidFill>
                <a:latin typeface="Arial" panose="020B0604020202020204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>
            <a:lvl1pPr algn="r">
              <a:defRPr sz="1300" dirty="0">
                <a:solidFill>
                  <a:schemeClr val="tx1"/>
                </a:solidFill>
                <a:latin typeface="Arial" panose="020B0604020202020204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2188" y="768350"/>
            <a:ext cx="5114925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/>
          <a:p>
            <a:pPr lvl="0"/>
            <a:r>
              <a:rPr lang="zh-CN" altLang="en-US" noProof="0" dirty="0" smtClean="0"/>
              <a:t>单击此处编辑母版文本样式</a:t>
            </a:r>
            <a:endParaRPr lang="zh-CN" altLang="en-US" noProof="0" dirty="0" smtClean="0"/>
          </a:p>
          <a:p>
            <a:pPr lvl="1"/>
            <a:r>
              <a:rPr lang="zh-CN" altLang="en-US" noProof="0" dirty="0" smtClean="0"/>
              <a:t>第二级</a:t>
            </a:r>
            <a:endParaRPr lang="zh-CN" altLang="en-US" noProof="0" dirty="0" smtClean="0"/>
          </a:p>
          <a:p>
            <a:pPr lvl="2"/>
            <a:r>
              <a:rPr lang="zh-CN" altLang="en-US" noProof="0" dirty="0" smtClean="0"/>
              <a:t>第三级</a:t>
            </a:r>
            <a:endParaRPr lang="zh-CN" altLang="en-US" noProof="0" dirty="0" smtClean="0"/>
          </a:p>
          <a:p>
            <a:pPr lvl="3"/>
            <a:r>
              <a:rPr lang="zh-CN" altLang="en-US" noProof="0" dirty="0" smtClean="0"/>
              <a:t>第四级</a:t>
            </a:r>
            <a:endParaRPr lang="zh-CN" altLang="en-US" noProof="0" dirty="0" smtClean="0"/>
          </a:p>
          <a:p>
            <a:pPr lvl="4"/>
            <a:r>
              <a:rPr lang="zh-CN" altLang="en-US" noProof="0" dirty="0" smtClean="0"/>
              <a:t>第五级</a:t>
            </a:r>
            <a:endParaRPr lang="zh-CN" altLang="en-US" noProof="0" dirty="0" smtClean="0"/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>
            <a:lvl1pPr algn="l">
              <a:defRPr sz="1300" dirty="0">
                <a:solidFill>
                  <a:schemeClr val="tx1"/>
                </a:solidFill>
                <a:latin typeface="Arial" panose="020B0604020202020204" pitchFamily="34" charset="0"/>
                <a:ea typeface="微软雅黑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>
            <a:lvl1pPr algn="r">
              <a:defRPr sz="1300">
                <a:solidFill>
                  <a:schemeClr val="tx1"/>
                </a:solidFill>
                <a:ea typeface="微软雅黑" pitchFamily="34" charset="-122"/>
              </a:defRPr>
            </a:lvl1pPr>
          </a:lstStyle>
          <a:p>
            <a:fld id="{0B48A77E-79FB-4BFF-B1F0-CFD29F30865E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微软雅黑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微软雅黑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微软雅黑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微软雅黑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微软雅黑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0" y="6126486"/>
            <a:ext cx="9143999" cy="731514"/>
            <a:chOff x="1" y="2947547"/>
            <a:chExt cx="9143999" cy="2827685"/>
          </a:xfrm>
        </p:grpSpPr>
        <p:sp>
          <p:nvSpPr>
            <p:cNvPr id="5" name="任意多边形 4"/>
            <p:cNvSpPr/>
            <p:nvPr/>
          </p:nvSpPr>
          <p:spPr>
            <a:xfrm>
              <a:off x="1" y="2947547"/>
              <a:ext cx="9143999" cy="2297356"/>
            </a:xfrm>
            <a:custGeom>
              <a:avLst/>
              <a:gdLst>
                <a:gd name="connsiteX0" fmla="*/ 9143999 w 9143999"/>
                <a:gd name="connsiteY0" fmla="*/ 0 h 2051818"/>
                <a:gd name="connsiteX1" fmla="*/ 9143999 w 9143999"/>
                <a:gd name="connsiteY1" fmla="*/ 2051818 h 2051818"/>
                <a:gd name="connsiteX2" fmla="*/ 0 w 9143999"/>
                <a:gd name="connsiteY2" fmla="*/ 2051818 h 2051818"/>
                <a:gd name="connsiteX3" fmla="*/ 0 w 9143999"/>
                <a:gd name="connsiteY3" fmla="*/ 1204077 h 2051818"/>
                <a:gd name="connsiteX4" fmla="*/ 6027 w 9143999"/>
                <a:gd name="connsiteY4" fmla="*/ 1207403 h 2051818"/>
                <a:gd name="connsiteX5" fmla="*/ 7674511 w 9143999"/>
                <a:gd name="connsiteY5" fmla="*/ 718908 h 2051818"/>
                <a:gd name="connsiteX6" fmla="*/ 9044856 w 9143999"/>
                <a:gd name="connsiteY6" fmla="*/ 57555 h 2051818"/>
                <a:gd name="connsiteX7" fmla="*/ 9143999 w 9143999"/>
                <a:gd name="connsiteY7" fmla="*/ 0 h 205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43999" h="2051818">
                  <a:moveTo>
                    <a:pt x="9143999" y="0"/>
                  </a:moveTo>
                  <a:lnTo>
                    <a:pt x="9143999" y="2051818"/>
                  </a:lnTo>
                  <a:lnTo>
                    <a:pt x="0" y="2051818"/>
                  </a:lnTo>
                  <a:lnTo>
                    <a:pt x="0" y="1204077"/>
                  </a:lnTo>
                  <a:lnTo>
                    <a:pt x="6027" y="1207403"/>
                  </a:lnTo>
                  <a:cubicBezTo>
                    <a:pt x="2066505" y="2238985"/>
                    <a:pt x="5621740" y="1499327"/>
                    <a:pt x="7674511" y="718908"/>
                  </a:cubicBezTo>
                  <a:cubicBezTo>
                    <a:pt x="8085065" y="562824"/>
                    <a:pt x="8552064" y="336225"/>
                    <a:pt x="9044856" y="57555"/>
                  </a:cubicBezTo>
                  <a:lnTo>
                    <a:pt x="9143999" y="0"/>
                  </a:lnTo>
                  <a:close/>
                </a:path>
              </a:pathLst>
            </a:custGeom>
            <a:gradFill>
              <a:gsLst>
                <a:gs pos="0">
                  <a:srgbClr val="04619D"/>
                </a:gs>
                <a:gs pos="100000">
                  <a:srgbClr val="342275">
                    <a:alpha val="8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" y="3559995"/>
              <a:ext cx="9143999" cy="2215237"/>
            </a:xfrm>
            <a:custGeom>
              <a:avLst/>
              <a:gdLst>
                <a:gd name="connsiteX0" fmla="*/ 9143999 w 9143999"/>
                <a:gd name="connsiteY0" fmla="*/ 0 h 3478011"/>
                <a:gd name="connsiteX1" fmla="*/ 9143999 w 9143999"/>
                <a:gd name="connsiteY1" fmla="*/ 1393716 h 3478011"/>
                <a:gd name="connsiteX2" fmla="*/ 9143999 w 9143999"/>
                <a:gd name="connsiteY2" fmla="*/ 1513865 h 3478011"/>
                <a:gd name="connsiteX3" fmla="*/ 9143999 w 9143999"/>
                <a:gd name="connsiteY3" fmla="*/ 3478011 h 3478011"/>
                <a:gd name="connsiteX4" fmla="*/ 0 w 9143999"/>
                <a:gd name="connsiteY4" fmla="*/ 3478011 h 3478011"/>
                <a:gd name="connsiteX5" fmla="*/ 0 w 9143999"/>
                <a:gd name="connsiteY5" fmla="*/ 1513865 h 3478011"/>
                <a:gd name="connsiteX6" fmla="*/ 0 w 9143999"/>
                <a:gd name="connsiteY6" fmla="*/ 1393716 h 3478011"/>
                <a:gd name="connsiteX7" fmla="*/ 0 w 9143999"/>
                <a:gd name="connsiteY7" fmla="*/ 846204 h 3478011"/>
                <a:gd name="connsiteX8" fmla="*/ 303379 w 9143999"/>
                <a:gd name="connsiteY8" fmla="*/ 970246 h 3478011"/>
                <a:gd name="connsiteX9" fmla="*/ 8360497 w 9143999"/>
                <a:gd name="connsiteY9" fmla="*/ 342756 h 3478011"/>
                <a:gd name="connsiteX10" fmla="*/ 8941037 w 9143999"/>
                <a:gd name="connsiteY10" fmla="*/ 98098 h 3478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3999" h="3478011">
                  <a:moveTo>
                    <a:pt x="9143999" y="0"/>
                  </a:moveTo>
                  <a:lnTo>
                    <a:pt x="9143999" y="1393716"/>
                  </a:lnTo>
                  <a:lnTo>
                    <a:pt x="9143999" y="1513865"/>
                  </a:lnTo>
                  <a:lnTo>
                    <a:pt x="9143999" y="3478011"/>
                  </a:lnTo>
                  <a:lnTo>
                    <a:pt x="0" y="3478011"/>
                  </a:lnTo>
                  <a:lnTo>
                    <a:pt x="0" y="1513865"/>
                  </a:lnTo>
                  <a:lnTo>
                    <a:pt x="0" y="1393716"/>
                  </a:lnTo>
                  <a:lnTo>
                    <a:pt x="0" y="846204"/>
                  </a:lnTo>
                  <a:lnTo>
                    <a:pt x="303379" y="970246"/>
                  </a:lnTo>
                  <a:cubicBezTo>
                    <a:pt x="2685816" y="1852356"/>
                    <a:pt x="6241504" y="1135756"/>
                    <a:pt x="8360497" y="342756"/>
                  </a:cubicBezTo>
                  <a:cubicBezTo>
                    <a:pt x="8544757" y="273800"/>
                    <a:pt x="8739002" y="191802"/>
                    <a:pt x="8941037" y="98098"/>
                  </a:cubicBezTo>
                  <a:close/>
                </a:path>
              </a:pathLst>
            </a:custGeom>
            <a:gradFill flip="none" rotWithShape="1">
              <a:gsLst>
                <a:gs pos="26000">
                  <a:schemeClr val="bg1"/>
                </a:gs>
                <a:gs pos="100000">
                  <a:srgbClr val="DFDFDF">
                    <a:lumMod val="52000"/>
                    <a:lumOff val="4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ea typeface="微软雅黑" pitchFamily="34" charset="-122"/>
              </a:endParaRPr>
            </a:p>
          </p:txBody>
        </p:sp>
      </p:grpSp>
      <p:grpSp>
        <p:nvGrpSpPr>
          <p:cNvPr id="7" name="组合 6"/>
          <p:cNvGrpSpPr/>
          <p:nvPr userDrawn="1"/>
        </p:nvGrpSpPr>
        <p:grpSpPr>
          <a:xfrm rot="10800000">
            <a:off x="-7" y="-1"/>
            <a:ext cx="9144001" cy="1882013"/>
            <a:chOff x="1" y="2994858"/>
            <a:chExt cx="9144001" cy="3162457"/>
          </a:xfrm>
        </p:grpSpPr>
        <p:sp>
          <p:nvSpPr>
            <p:cNvPr id="8" name="任意多边形 7"/>
            <p:cNvSpPr/>
            <p:nvPr/>
          </p:nvSpPr>
          <p:spPr>
            <a:xfrm>
              <a:off x="1" y="2994858"/>
              <a:ext cx="9143999" cy="2154016"/>
            </a:xfrm>
            <a:custGeom>
              <a:avLst/>
              <a:gdLst>
                <a:gd name="connsiteX0" fmla="*/ 9143999 w 9143999"/>
                <a:gd name="connsiteY0" fmla="*/ 0 h 2051818"/>
                <a:gd name="connsiteX1" fmla="*/ 9143999 w 9143999"/>
                <a:gd name="connsiteY1" fmla="*/ 2051818 h 2051818"/>
                <a:gd name="connsiteX2" fmla="*/ 0 w 9143999"/>
                <a:gd name="connsiteY2" fmla="*/ 2051818 h 2051818"/>
                <a:gd name="connsiteX3" fmla="*/ 0 w 9143999"/>
                <a:gd name="connsiteY3" fmla="*/ 1204077 h 2051818"/>
                <a:gd name="connsiteX4" fmla="*/ 6027 w 9143999"/>
                <a:gd name="connsiteY4" fmla="*/ 1207403 h 2051818"/>
                <a:gd name="connsiteX5" fmla="*/ 7674511 w 9143999"/>
                <a:gd name="connsiteY5" fmla="*/ 718908 h 2051818"/>
                <a:gd name="connsiteX6" fmla="*/ 9044856 w 9143999"/>
                <a:gd name="connsiteY6" fmla="*/ 57555 h 2051818"/>
                <a:gd name="connsiteX7" fmla="*/ 9143999 w 9143999"/>
                <a:gd name="connsiteY7" fmla="*/ 0 h 205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43999" h="2051818">
                  <a:moveTo>
                    <a:pt x="9143999" y="0"/>
                  </a:moveTo>
                  <a:lnTo>
                    <a:pt x="9143999" y="2051818"/>
                  </a:lnTo>
                  <a:lnTo>
                    <a:pt x="0" y="2051818"/>
                  </a:lnTo>
                  <a:lnTo>
                    <a:pt x="0" y="1204077"/>
                  </a:lnTo>
                  <a:lnTo>
                    <a:pt x="6027" y="1207403"/>
                  </a:lnTo>
                  <a:cubicBezTo>
                    <a:pt x="2066505" y="2238985"/>
                    <a:pt x="5621740" y="1499327"/>
                    <a:pt x="7674511" y="718908"/>
                  </a:cubicBezTo>
                  <a:cubicBezTo>
                    <a:pt x="8085065" y="562824"/>
                    <a:pt x="8552064" y="336225"/>
                    <a:pt x="9044856" y="57555"/>
                  </a:cubicBezTo>
                  <a:lnTo>
                    <a:pt x="9143999" y="0"/>
                  </a:lnTo>
                  <a:close/>
                </a:path>
              </a:pathLst>
            </a:custGeom>
            <a:gradFill>
              <a:gsLst>
                <a:gs pos="0">
                  <a:srgbClr val="04619D"/>
                </a:gs>
                <a:gs pos="100000">
                  <a:srgbClr val="342275">
                    <a:alpha val="8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3" y="3474503"/>
              <a:ext cx="9143999" cy="2682812"/>
            </a:xfrm>
            <a:custGeom>
              <a:avLst/>
              <a:gdLst>
                <a:gd name="connsiteX0" fmla="*/ 9143999 w 9143999"/>
                <a:gd name="connsiteY0" fmla="*/ 0 h 3478011"/>
                <a:gd name="connsiteX1" fmla="*/ 9143999 w 9143999"/>
                <a:gd name="connsiteY1" fmla="*/ 1393716 h 3478011"/>
                <a:gd name="connsiteX2" fmla="*/ 9143999 w 9143999"/>
                <a:gd name="connsiteY2" fmla="*/ 1513865 h 3478011"/>
                <a:gd name="connsiteX3" fmla="*/ 9143999 w 9143999"/>
                <a:gd name="connsiteY3" fmla="*/ 3478011 h 3478011"/>
                <a:gd name="connsiteX4" fmla="*/ 0 w 9143999"/>
                <a:gd name="connsiteY4" fmla="*/ 3478011 h 3478011"/>
                <a:gd name="connsiteX5" fmla="*/ 0 w 9143999"/>
                <a:gd name="connsiteY5" fmla="*/ 1513865 h 3478011"/>
                <a:gd name="connsiteX6" fmla="*/ 0 w 9143999"/>
                <a:gd name="connsiteY6" fmla="*/ 1393716 h 3478011"/>
                <a:gd name="connsiteX7" fmla="*/ 0 w 9143999"/>
                <a:gd name="connsiteY7" fmla="*/ 846204 h 3478011"/>
                <a:gd name="connsiteX8" fmla="*/ 303379 w 9143999"/>
                <a:gd name="connsiteY8" fmla="*/ 970246 h 3478011"/>
                <a:gd name="connsiteX9" fmla="*/ 8360497 w 9143999"/>
                <a:gd name="connsiteY9" fmla="*/ 342756 h 3478011"/>
                <a:gd name="connsiteX10" fmla="*/ 8941037 w 9143999"/>
                <a:gd name="connsiteY10" fmla="*/ 98098 h 3478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3999" h="3478011">
                  <a:moveTo>
                    <a:pt x="9143999" y="0"/>
                  </a:moveTo>
                  <a:lnTo>
                    <a:pt x="9143999" y="1393716"/>
                  </a:lnTo>
                  <a:lnTo>
                    <a:pt x="9143999" y="1513865"/>
                  </a:lnTo>
                  <a:lnTo>
                    <a:pt x="9143999" y="3478011"/>
                  </a:lnTo>
                  <a:lnTo>
                    <a:pt x="0" y="3478011"/>
                  </a:lnTo>
                  <a:lnTo>
                    <a:pt x="0" y="1513865"/>
                  </a:lnTo>
                  <a:lnTo>
                    <a:pt x="0" y="1393716"/>
                  </a:lnTo>
                  <a:lnTo>
                    <a:pt x="0" y="846204"/>
                  </a:lnTo>
                  <a:lnTo>
                    <a:pt x="303379" y="970246"/>
                  </a:lnTo>
                  <a:cubicBezTo>
                    <a:pt x="2685816" y="1852356"/>
                    <a:pt x="6241504" y="1135756"/>
                    <a:pt x="8360497" y="342756"/>
                  </a:cubicBezTo>
                  <a:cubicBezTo>
                    <a:pt x="8544757" y="273800"/>
                    <a:pt x="8739002" y="191802"/>
                    <a:pt x="8941037" y="98098"/>
                  </a:cubicBezTo>
                  <a:close/>
                </a:path>
              </a:pathLst>
            </a:custGeom>
            <a:gradFill flip="none" rotWithShape="1">
              <a:gsLst>
                <a:gs pos="17000">
                  <a:schemeClr val="bg1"/>
                </a:gs>
                <a:gs pos="100000">
                  <a:srgbClr val="DFDFDF">
                    <a:lumMod val="73000"/>
                    <a:lumOff val="27000"/>
                  </a:srgbClr>
                </a:gs>
                <a:gs pos="81000">
                  <a:srgbClr val="DFDFDF">
                    <a:lumMod val="52000"/>
                    <a:lumOff val="4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ea typeface="微软雅黑" pitchFamily="34" charset="-122"/>
              </a:endParaRPr>
            </a:p>
          </p:txBody>
        </p:sp>
      </p:grpSp>
      <p:sp>
        <p:nvSpPr>
          <p:cNvPr id="11" name="文本框 10"/>
          <p:cNvSpPr txBox="1"/>
          <p:nvPr userDrawn="1"/>
        </p:nvSpPr>
        <p:spPr>
          <a:xfrm>
            <a:off x="8703044" y="6511211"/>
            <a:ext cx="211221" cy="21544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lIns="72000" tIns="72000" rIns="72000" bIns="72000" rtlCol="0" anchor="ctr">
            <a:noAutofit/>
          </a:bodyPr>
          <a:lstStyle/>
          <a:p>
            <a:pPr algn="ctr"/>
            <a:fld id="{CE5B7511-CC96-41DE-A965-D9C44FD5C89D}" type="slidenum">
              <a:rPr lang="zh-CN" altLang="en-US" sz="8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cs typeface="Arial" panose="020B0604020202020204" pitchFamily="34" charset="0"/>
              </a:rPr>
            </a:fld>
            <a:endParaRPr lang="zh-CN" altLang="en-US" sz="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53759" y="6511210"/>
            <a:ext cx="1858842" cy="215444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zh-CN" altLang="en-US" sz="800" b="1" kern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北航经管学院第</a:t>
            </a:r>
            <a:r>
              <a:rPr lang="en-US" altLang="zh-CN" sz="800" b="1" kern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28</a:t>
            </a:r>
            <a:r>
              <a:rPr lang="zh-CN" altLang="en-US" sz="800" b="1" kern="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届学生会第一次例会</a:t>
            </a:r>
            <a:endParaRPr lang="zh-CN" altLang="en-US" sz="800" b="1" kern="1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1950" y="371408"/>
            <a:ext cx="8229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2000" tIns="72000" rIns="0" bIns="7200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CN" altLang="en-US" sz="24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</a:lstStyle>
          <a:p>
            <a:pPr lvl="0" algn="l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695"/>
          <a:stretch>
            <a:fillRect/>
          </a:stretch>
        </p:blipFill>
        <p:spPr>
          <a:xfrm>
            <a:off x="8202096" y="295407"/>
            <a:ext cx="744346" cy="71442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矩形 1"/>
          <p:cNvSpPr>
            <a:spLocks noChangeArrowheads="1"/>
          </p:cNvSpPr>
          <p:nvPr userDrawn="1"/>
        </p:nvSpPr>
        <p:spPr bwMode="auto">
          <a:xfrm>
            <a:off x="-6324600" y="6096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lvl1pPr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eaLnBrk="1" hangingPunct="1"/>
            <a:endParaRPr lang="zh-CN" altLang="en-US">
              <a:ea typeface="微软雅黑" pitchFamily="34" charset="-122"/>
            </a:endParaRPr>
          </a:p>
        </p:txBody>
      </p:sp>
      <p:sp>
        <p:nvSpPr>
          <p:cNvPr id="1027" name="TextBox 3"/>
          <p:cNvSpPr txBox="1">
            <a:spLocks noChangeArrowheads="1"/>
          </p:cNvSpPr>
          <p:nvPr userDrawn="1"/>
        </p:nvSpPr>
        <p:spPr bwMode="auto">
          <a:xfrm>
            <a:off x="2081213" y="2679700"/>
            <a:ext cx="5502275" cy="179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 algn="r" eaLnBrk="0" hangingPunct="0"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l" eaLnBrk="1" hangingPunct="1"/>
            <a:endParaRPr lang="zh-CN" altLang="en-US" sz="180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iming>
    <p:tnLst>
      <p:par>
        <p:cTn id="1" dur="indefinite" restart="never" nodeType="tmRoot"/>
      </p:par>
    </p:tnLst>
  </p:timing>
  <p:txStyles>
    <p:titleStyle>
      <a:lvl1pPr algn="r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404040"/>
          </a:solidFill>
          <a:latin typeface="微软雅黑" pitchFamily="34" charset="-122"/>
          <a:ea typeface="微软雅黑" pitchFamily="34" charset="-122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404040"/>
          </a:solidFill>
          <a:latin typeface="微软雅黑" pitchFamily="34" charset="-122"/>
          <a:ea typeface="微软雅黑" pitchFamily="34" charset="-122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404040"/>
          </a:solidFill>
          <a:latin typeface="微软雅黑" pitchFamily="34" charset="-122"/>
          <a:ea typeface="微软雅黑" pitchFamily="34" charset="-122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404040"/>
          </a:solidFill>
          <a:latin typeface="微软雅黑" pitchFamily="34" charset="-122"/>
          <a:ea typeface="微软雅黑" pitchFamily="34" charset="-122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404040"/>
          </a:solidFill>
          <a:latin typeface="微软雅黑" pitchFamily="34" charset="-122"/>
          <a:ea typeface="微软雅黑" pitchFamily="34" charset="-122"/>
        </a:defRPr>
      </a:lvl5pPr>
      <a:lvl6pPr marL="457200" algn="r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宋体" pitchFamily="2" charset="-122"/>
        </a:defRPr>
      </a:lvl6pPr>
      <a:lvl7pPr marL="914400" algn="r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宋体" pitchFamily="2" charset="-122"/>
        </a:defRPr>
      </a:lvl7pPr>
      <a:lvl8pPr marL="1371600" algn="r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宋体" pitchFamily="2" charset="-122"/>
        </a:defRPr>
      </a:lvl8pPr>
      <a:lvl9pPr marL="1828800" algn="r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6" t="22507" b="-10017"/>
          <a:stretch>
            <a:fillRect/>
          </a:stretch>
        </p:blipFill>
        <p:spPr bwMode="auto">
          <a:xfrm>
            <a:off x="0" y="1"/>
            <a:ext cx="9162563" cy="6081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任意多边形 14"/>
          <p:cNvSpPr/>
          <p:nvPr/>
        </p:nvSpPr>
        <p:spPr>
          <a:xfrm>
            <a:off x="0" y="2842036"/>
            <a:ext cx="9143999" cy="2051818"/>
          </a:xfrm>
          <a:custGeom>
            <a:avLst/>
            <a:gdLst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7674511 w 9143999"/>
              <a:gd name="connsiteY5" fmla="*/ 718908 h 2051818"/>
              <a:gd name="connsiteX6" fmla="*/ 9044856 w 9143999"/>
              <a:gd name="connsiteY6" fmla="*/ 57555 h 2051818"/>
              <a:gd name="connsiteX7" fmla="*/ 9143999 w 9143999"/>
              <a:gd name="connsiteY7" fmla="*/ 0 h 205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9" h="2051818">
                <a:moveTo>
                  <a:pt x="9143999" y="0"/>
                </a:moveTo>
                <a:lnTo>
                  <a:pt x="9143999" y="2051818"/>
                </a:lnTo>
                <a:lnTo>
                  <a:pt x="0" y="2051818"/>
                </a:lnTo>
                <a:lnTo>
                  <a:pt x="0" y="1204077"/>
                </a:lnTo>
                <a:lnTo>
                  <a:pt x="6027" y="1207403"/>
                </a:lnTo>
                <a:cubicBezTo>
                  <a:pt x="2066505" y="2238985"/>
                  <a:pt x="5621740" y="1499327"/>
                  <a:pt x="7674511" y="718908"/>
                </a:cubicBezTo>
                <a:cubicBezTo>
                  <a:pt x="8085065" y="562824"/>
                  <a:pt x="8552064" y="336225"/>
                  <a:pt x="9044856" y="57555"/>
                </a:cubicBezTo>
                <a:lnTo>
                  <a:pt x="9143999" y="0"/>
                </a:lnTo>
                <a:close/>
              </a:path>
            </a:pathLst>
          </a:custGeom>
          <a:gradFill>
            <a:gsLst>
              <a:gs pos="0">
                <a:srgbClr val="04619D"/>
              </a:gs>
              <a:gs pos="100000">
                <a:srgbClr val="342275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0" y="3392055"/>
            <a:ext cx="9143999" cy="3478011"/>
          </a:xfrm>
          <a:custGeom>
            <a:avLst/>
            <a:gdLst>
              <a:gd name="connsiteX0" fmla="*/ 9143999 w 9143999"/>
              <a:gd name="connsiteY0" fmla="*/ 0 h 3478011"/>
              <a:gd name="connsiteX1" fmla="*/ 9143999 w 9143999"/>
              <a:gd name="connsiteY1" fmla="*/ 1393716 h 3478011"/>
              <a:gd name="connsiteX2" fmla="*/ 9143999 w 9143999"/>
              <a:gd name="connsiteY2" fmla="*/ 1513865 h 3478011"/>
              <a:gd name="connsiteX3" fmla="*/ 9143999 w 9143999"/>
              <a:gd name="connsiteY3" fmla="*/ 3478011 h 3478011"/>
              <a:gd name="connsiteX4" fmla="*/ 0 w 9143999"/>
              <a:gd name="connsiteY4" fmla="*/ 3478011 h 3478011"/>
              <a:gd name="connsiteX5" fmla="*/ 0 w 9143999"/>
              <a:gd name="connsiteY5" fmla="*/ 1513865 h 3478011"/>
              <a:gd name="connsiteX6" fmla="*/ 0 w 9143999"/>
              <a:gd name="connsiteY6" fmla="*/ 1393716 h 3478011"/>
              <a:gd name="connsiteX7" fmla="*/ 0 w 9143999"/>
              <a:gd name="connsiteY7" fmla="*/ 846204 h 3478011"/>
              <a:gd name="connsiteX8" fmla="*/ 303379 w 9143999"/>
              <a:gd name="connsiteY8" fmla="*/ 970246 h 3478011"/>
              <a:gd name="connsiteX9" fmla="*/ 8360497 w 9143999"/>
              <a:gd name="connsiteY9" fmla="*/ 342756 h 3478011"/>
              <a:gd name="connsiteX10" fmla="*/ 8941037 w 9143999"/>
              <a:gd name="connsiteY10" fmla="*/ 98098 h 3478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3999" h="3478011">
                <a:moveTo>
                  <a:pt x="9143999" y="0"/>
                </a:moveTo>
                <a:lnTo>
                  <a:pt x="9143999" y="1393716"/>
                </a:lnTo>
                <a:lnTo>
                  <a:pt x="9143999" y="1513865"/>
                </a:lnTo>
                <a:lnTo>
                  <a:pt x="9143999" y="3478011"/>
                </a:lnTo>
                <a:lnTo>
                  <a:pt x="0" y="3478011"/>
                </a:lnTo>
                <a:lnTo>
                  <a:pt x="0" y="1513865"/>
                </a:lnTo>
                <a:lnTo>
                  <a:pt x="0" y="1393716"/>
                </a:lnTo>
                <a:lnTo>
                  <a:pt x="0" y="846204"/>
                </a:lnTo>
                <a:lnTo>
                  <a:pt x="303379" y="970246"/>
                </a:lnTo>
                <a:cubicBezTo>
                  <a:pt x="2685816" y="1852356"/>
                  <a:pt x="6241504" y="1135756"/>
                  <a:pt x="8360497" y="342756"/>
                </a:cubicBezTo>
                <a:cubicBezTo>
                  <a:pt x="8544757" y="273800"/>
                  <a:pt x="8739002" y="191802"/>
                  <a:pt x="8941037" y="98098"/>
                </a:cubicBezTo>
                <a:close/>
              </a:path>
            </a:pathLst>
          </a:custGeom>
          <a:gradFill flip="none" rotWithShape="1">
            <a:gsLst>
              <a:gs pos="17000">
                <a:schemeClr val="bg1"/>
              </a:gs>
              <a:gs pos="100000">
                <a:srgbClr val="DFDFDF">
                  <a:lumMod val="52000"/>
                  <a:lumOff val="48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ea typeface="微软雅黑" pitchFamily="34" charset="-122"/>
            </a:endParaRPr>
          </a:p>
        </p:txBody>
      </p:sp>
      <p:sp>
        <p:nvSpPr>
          <p:cNvPr id="18" name="标题 3"/>
          <p:cNvSpPr>
            <a:spLocks noGrp="1"/>
          </p:cNvSpPr>
          <p:nvPr>
            <p:ph type="title" idx="4294967295"/>
          </p:nvPr>
        </p:nvSpPr>
        <p:spPr>
          <a:xfrm>
            <a:off x="-144780" y="4893945"/>
            <a:ext cx="800100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</a:pPr>
            <a:r>
              <a:rPr lang="zh-CN" altLang="en-US" sz="2400" dirty="0">
                <a:solidFill>
                  <a:schemeClr val="tx1"/>
                </a:solidFill>
              </a:rPr>
              <a:t>《Label Words are Anchors: An Information Flow Perspective for</a:t>
            </a:r>
            <a:r>
              <a:rPr lang="en-US" altLang="zh-CN" sz="2400" dirty="0">
                <a:solidFill>
                  <a:schemeClr val="tx1"/>
                </a:solidFill>
              </a:rPr>
              <a:t> </a:t>
            </a:r>
            <a:r>
              <a:rPr lang="zh-CN" altLang="en-US" sz="2400" dirty="0">
                <a:solidFill>
                  <a:schemeClr val="tx1"/>
                </a:solidFill>
              </a:rPr>
              <a:t>Understanding In-Context Learning》</a:t>
            </a:r>
            <a:br>
              <a:rPr lang="zh-CN" altLang="en-US" sz="2400" dirty="0">
                <a:solidFill>
                  <a:srgbClr val="04619D"/>
                </a:solidFill>
              </a:rPr>
            </a:br>
            <a:r>
              <a:rPr lang="en-US" altLang="zh-CN" sz="2400" dirty="0">
                <a:solidFill>
                  <a:srgbClr val="00B0F0"/>
                </a:solidFill>
              </a:rPr>
              <a:t>emnlp2023 best paper</a:t>
            </a:r>
            <a:endParaRPr lang="en-US" altLang="zh-CN" sz="2400" dirty="0">
              <a:solidFill>
                <a:srgbClr val="00B0F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695"/>
          <a:stretch>
            <a:fillRect/>
          </a:stretch>
        </p:blipFill>
        <p:spPr>
          <a:xfrm>
            <a:off x="7877015" y="5480349"/>
            <a:ext cx="1266985" cy="12160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研究背景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39775" y="2126615"/>
            <a:ext cx="7665085" cy="26047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just"/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伴随着扩展的大型语言模型（LLM）的发展，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上下文学习（ICL）已经成为一种强大的能力。通过使用少量演示示例指导LLM，ICL使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LLM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能够执行广泛的任务。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algn="just"/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algn="just"/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LLM如何从所提供的上下文中学习的潜在机制仍然没有得到充分的探索，其内部工作机制仍然是一个悬而未决的问题。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algn="just"/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algn="just"/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显著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性技术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一种常见的解释工具，用于突出关键的token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之间的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交互。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研究</a:t>
            </a:r>
            <a:r>
              <a:rPr lang="zh-CN" altLang="en-US"/>
              <a:t>背景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22500" y="1275715"/>
            <a:ext cx="4699000" cy="5130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研究</a:t>
            </a:r>
            <a:r>
              <a:rPr lang="zh-CN" altLang="en-US"/>
              <a:t>背景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224405"/>
            <a:ext cx="9144000" cy="2917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研究</a:t>
            </a:r>
            <a:r>
              <a:rPr lang="zh-CN" altLang="en-US"/>
              <a:t>方法</a:t>
            </a:r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/>
              <p:cNvSpPr txBox="1"/>
              <p:nvPr/>
            </p:nvSpPr>
            <p:spPr>
              <a:xfrm>
                <a:off x="739775" y="1671320"/>
                <a:ext cx="7665085" cy="318579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pPr algn="just"/>
                <a:r>
                  <a:rPr lang="zh-CN" sz="1800" dirty="0">
                    <a:latin typeface="微软雅黑" pitchFamily="34" charset="-122"/>
                    <a:ea typeface="微软雅黑" pitchFamily="34" charset="-122"/>
                  </a:rPr>
                  <a:t>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>
                            <a:latin typeface="DejaVu Math TeX Gyre" panose="02000503000000000000" charset="0"/>
                            <a:ea typeface="微软雅黑" pitchFamily="34" charset="-122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sz="1800" i="1" dirty="0">
                            <a:latin typeface="DejaVu Math TeX Gyre" panose="02000503000000000000" charset="0"/>
                            <a:ea typeface="微软雅黑" pitchFamily="34" charset="-122"/>
                            <a:cs typeface="DejaVu Math TeX Gyre" panose="02000503000000000000" charset="0"/>
                          </a:rPr>
                          <m:t>A</m:t>
                        </m:r>
                      </m:e>
                      <m:sub>
                        <m:r>
                          <a:rPr lang="en-US" sz="1800" i="1" dirty="0">
                            <a:latin typeface="DejaVu Math TeX Gyre" panose="02000503000000000000" charset="0"/>
                            <a:ea typeface="微软雅黑" pitchFamily="34" charset="-122"/>
                            <a:cs typeface="DejaVu Math TeX Gyre" panose="02000503000000000000" charset="0"/>
                          </a:rPr>
                          <m:t>ℎ</m:t>
                        </m:r>
                        <m:r>
                          <a:rPr lang="en-US" sz="1800" i="1" dirty="0">
                            <a:latin typeface="DejaVu Math TeX Gyre" panose="02000503000000000000" charset="0"/>
                            <a:ea typeface="微软雅黑" pitchFamily="34" charset="-122"/>
                            <a:cs typeface="DejaVu Math TeX Gyre" panose="02000503000000000000" charset="0"/>
                          </a:rPr>
                          <m:t>,</m:t>
                        </m:r>
                        <m:r>
                          <a:rPr lang="en-US" sz="1800" i="1" dirty="0">
                            <a:latin typeface="DejaVu Math TeX Gyre" panose="02000503000000000000" charset="0"/>
                            <a:ea typeface="微软雅黑" pitchFamily="34" charset="-122"/>
                            <a:cs typeface="DejaVu Math TeX Gyre" panose="02000503000000000000" charset="0"/>
                          </a:rPr>
                          <m:t>𝑙</m:t>
                        </m:r>
                      </m:sub>
                    </m:sSub>
                  </m:oMath>
                </a14:m>
                <a:r>
                  <a:rPr sz="1800" dirty="0">
                    <a:latin typeface="微软雅黑" pitchFamily="34" charset="-122"/>
                    <a:ea typeface="微软雅黑" pitchFamily="34" charset="-122"/>
                  </a:rPr>
                  <a:t>是第</a:t>
                </a:r>
                <a:r>
                  <a:rPr lang="en-US" sz="1800" dirty="0">
                    <a:latin typeface="微软雅黑" pitchFamily="34" charset="-122"/>
                    <a:ea typeface="微软雅黑" pitchFamily="34" charset="-122"/>
                  </a:rPr>
                  <a:t>L</a:t>
                </a:r>
                <a:r>
                  <a:rPr sz="1800" dirty="0">
                    <a:latin typeface="微软雅黑" pitchFamily="34" charset="-122"/>
                    <a:ea typeface="微软雅黑" pitchFamily="34" charset="-122"/>
                  </a:rPr>
                  <a:t>层中第h个注意力头部的注意力矩阵的值，x是输入，L（x）是任务的损失函数，例如，分类问题的交叉熵目标。对所有注意力头部进行平均，以获得第</a:t>
                </a:r>
                <a:r>
                  <a:rPr lang="en-US" sz="1800" dirty="0">
                    <a:latin typeface="微软雅黑" pitchFamily="34" charset="-122"/>
                    <a:ea typeface="微软雅黑" pitchFamily="34" charset="-122"/>
                  </a:rPr>
                  <a:t>L</a:t>
                </a:r>
                <a:r>
                  <a:rPr sz="1800" dirty="0">
                    <a:latin typeface="微软雅黑" pitchFamily="34" charset="-122"/>
                    <a:ea typeface="微软雅黑" pitchFamily="34" charset="-122"/>
                  </a:rPr>
                  <a:t>层的显著性矩阵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>
                            <a:latin typeface="DejaVu Math TeX Gyre" panose="02000503000000000000" charset="0"/>
                            <a:ea typeface="微软雅黑" pitchFamily="34" charset="-122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sz="1800" i="1" dirty="0">
                            <a:latin typeface="DejaVu Math TeX Gyre" panose="02000503000000000000" charset="0"/>
                            <a:ea typeface="微软雅黑" pitchFamily="34" charset="-122"/>
                            <a:cs typeface="DejaVu Math TeX Gyre" panose="02000503000000000000" charset="0"/>
                          </a:rPr>
                          <m:t>𝐼</m:t>
                        </m:r>
                      </m:e>
                      <m:sub>
                        <m:r>
                          <a:rPr lang="en-US" sz="1800" i="1" dirty="0">
                            <a:latin typeface="DejaVu Math TeX Gyre" panose="02000503000000000000" charset="0"/>
                            <a:ea typeface="微软雅黑" pitchFamily="34" charset="-122"/>
                            <a:cs typeface="DejaVu Math TeX Gyre" panose="02000503000000000000" charset="0"/>
                          </a:rPr>
                          <m:t>𝑙</m:t>
                        </m:r>
                      </m:sub>
                    </m:sSub>
                    <m:r>
                      <a:rPr lang="en-US" sz="1800" i="1" dirty="0">
                        <a:latin typeface="DejaVu Math TeX Gyre" panose="02000503000000000000" charset="0"/>
                        <a:ea typeface="微软雅黑" pitchFamily="34" charset="-122"/>
                        <a:cs typeface="DejaVu Math TeX Gyre" panose="02000503000000000000" charset="0"/>
                      </a:rPr>
                      <m:t> </m:t>
                    </m:r>
                  </m:oMath>
                </a14:m>
                <a:r>
                  <a:rPr lang="en-US" sz="1800" dirty="0">
                    <a:latin typeface="微软雅黑" pitchFamily="34" charset="-122"/>
                    <a:ea typeface="微软雅黑" pitchFamily="34" charset="-122"/>
                  </a:rPr>
                  <a:t>。</a:t>
                </a:r>
                <a:endParaRPr lang="en-US" sz="180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just"/>
                <a:endParaRPr lang="en-US" sz="180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just"/>
                <a:endParaRPr lang="en-US" sz="180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just"/>
                <a:endParaRPr lang="en-US" sz="180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just"/>
                <a:endParaRPr lang="en-US" sz="180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just"/>
                <a:r>
                  <a:rPr lang="zh-CN" altLang="en-US" sz="1800" dirty="0">
                    <a:latin typeface="微软雅黑" pitchFamily="34" charset="-122"/>
                    <a:ea typeface="微软雅黑" pitchFamily="34" charset="-122"/>
                  </a:rPr>
                  <a:t>将</a:t>
                </a:r>
                <a:r>
                  <a:rPr lang="en-US" altLang="zh-CN" sz="1800" dirty="0">
                    <a:latin typeface="微软雅黑" pitchFamily="34" charset="-122"/>
                    <a:ea typeface="微软雅黑" pitchFamily="34" charset="-122"/>
                  </a:rPr>
                  <a:t>ICL</a:t>
                </a:r>
                <a:r>
                  <a:rPr lang="zh-CN" altLang="en-US" sz="1800" dirty="0">
                    <a:latin typeface="微软雅黑" pitchFamily="34" charset="-122"/>
                    <a:ea typeface="微软雅黑" pitchFamily="34" charset="-122"/>
                  </a:rPr>
                  <a:t>内容分为</a:t>
                </a:r>
                <a:r>
                  <a:rPr lang="en-US" sz="1800" dirty="0">
                    <a:latin typeface="微软雅黑" pitchFamily="34" charset="-122"/>
                    <a:ea typeface="微软雅黑" pitchFamily="34" charset="-122"/>
                  </a:rPr>
                  <a:t>三个组成部分：（i）标签词，如图2中的“否定”和“肯定”，表示为p1，...，pC，其中C表示标签词的总数;（ii）目标位置，其中模型生成预测标签（即，输入中的最终标记），将其表示为Q;以及（iii）文本部分，即，在演示中标记单词之前的</a:t>
                </a:r>
                <a:r>
                  <a:rPr lang="en-US" sz="1800" dirty="0">
                    <a:latin typeface="微软雅黑" pitchFamily="34" charset="-122"/>
                    <a:ea typeface="微软雅黑" pitchFamily="34" charset="-122"/>
                  </a:rPr>
                  <a:t>token。</a:t>
                </a:r>
                <a:endParaRPr lang="en-US" sz="18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mc:Choice>
        <mc:Fallback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775" y="1671320"/>
                <a:ext cx="7665085" cy="3185795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685" y="2689860"/>
            <a:ext cx="2247900" cy="7366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55" y="5300345"/>
            <a:ext cx="3035300" cy="9271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6285" y="5211445"/>
            <a:ext cx="2552700" cy="1016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4715" y="5078095"/>
            <a:ext cx="3009900" cy="1003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en-US"/>
              <a:t>实验结果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7040" y="1442720"/>
            <a:ext cx="3506470" cy="284607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320" y="1540510"/>
            <a:ext cx="3491230" cy="274828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805" y="4288790"/>
            <a:ext cx="3528060" cy="228727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5415" y="4288790"/>
            <a:ext cx="3241675" cy="2287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CN"/>
              <a:t>ICL</a:t>
            </a:r>
            <a:r>
              <a:t>改进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8175" y="2261870"/>
            <a:ext cx="2597150" cy="14249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50570" y="1696085"/>
            <a:ext cx="7643495" cy="42532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由于模型最后的输出和最深层的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attention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很相关，可以约等于：</a:t>
            </a:r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然后在这个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attention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前面插入一组可训练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参数：</a:t>
            </a:r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文中说是用辅助训练集训练的，让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llm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有更好的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ICL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能力。</a:t>
            </a:r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485" y="4462780"/>
            <a:ext cx="2654300" cy="622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总结讨论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45465" y="1853565"/>
            <a:ext cx="8053705" cy="47256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用一些可解释的方法去解释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prompt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中的现象，很像我们之前想去分析越狱成功的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prompt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为什么成功了，可能就是模型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predict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的注意力被越狱模板分散了，但是还可以更细致的讨论，那些起作用的模板和没起作用的差别是什么，然后找到一个更好的越狱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方法。</a:t>
            </a:r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拆分子句，用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llm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从优化过的连续向量表示生成回句子。由于优化最终要作用在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input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，假设攻击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llama2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，就应该用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llama2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input embedding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生成训练数据，有点奇怪这个任务是不是需要训练。</a:t>
            </a:r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把基于梯度的精准攻击得到的信息作为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reward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来训练越狱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prompt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生成器，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ICLR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上面全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8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分的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paper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</a:rPr>
              <a:t>，就是在用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</a:rPr>
              <a:t>RL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  <a:sym typeface="+mn-ea"/>
              </a:rPr>
              <a:t>训练越狱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  <a:sym typeface="+mn-ea"/>
              </a:rPr>
              <a:t>prompt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  <a:sym typeface="+mn-ea"/>
              </a:rPr>
              <a:t>生成器的基础上增加了多样性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  <a:sym typeface="+mn-ea"/>
              </a:rPr>
              <a:t>reward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  <a:sym typeface="+mn-ea"/>
              </a:rPr>
              <a:t>，但是应该还没人考虑把基于梯度的和</a:t>
            </a:r>
            <a:r>
              <a:rPr lang="en-US" altLang="zh-CN" sz="1800" dirty="0">
                <a:latin typeface="微软雅黑" pitchFamily="34" charset="-122"/>
                <a:ea typeface="微软雅黑" pitchFamily="34" charset="-122"/>
                <a:sym typeface="+mn-ea"/>
              </a:rPr>
              <a:t>RL</a:t>
            </a:r>
            <a:r>
              <a:rPr lang="zh-CN" altLang="en-US" sz="1800" dirty="0">
                <a:latin typeface="微软雅黑" pitchFamily="34" charset="-122"/>
                <a:ea typeface="微软雅黑" pitchFamily="34" charset="-122"/>
                <a:sym typeface="+mn-ea"/>
              </a:rPr>
              <a:t>这俩结合的。</a:t>
            </a:r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  <a:p>
            <a:pPr algn="l"/>
            <a:endParaRPr lang="zh-CN" altLang="en-US" sz="18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ISPRING_RESOURCE_PATHS_HASH_2" val="def12e3d6a5730109fa504f9e871012e0946499"/>
</p:tagLst>
</file>

<file path=ppt/theme/theme1.xml><?xml version="1.0" encoding="utf-8"?>
<a:theme xmlns:a="http://schemas.openxmlformats.org/drawingml/2006/main" name="默认设计模板">
  <a:themeElements>
    <a:clrScheme name="自定义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rtlCol="0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sz="1800" b="0" i="0" u="none" strike="noStrike" cap="none" normalizeH="0" baseline="0" dirty="0" smtClean="0">
            <a:ln>
              <a:noFill/>
            </a:ln>
            <a:solidFill>
              <a:schemeClr val="tx2"/>
            </a:solidFill>
            <a:effectLst/>
            <a:latin typeface="微软雅黑" pitchFamily="34" charset="-122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ctr" anchorCtr="0" compatLnSpc="1"/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24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anose="020B0604020202020204" pitchFamily="34" charset="0"/>
            <a:ea typeface="宋体" pitchFamily="2" charset="-122"/>
          </a:defRPr>
        </a:defPPr>
      </a:lstStyle>
    </a:lnDef>
    <a:txDef>
      <a:spPr>
        <a:noFill/>
      </a:spPr>
      <a:bodyPr wrap="square" rtlCol="0">
        <a:noAutofit/>
      </a:bodyPr>
      <a:lstStyle>
        <a:defPPr algn="l">
          <a:defRPr sz="1800" dirty="0">
            <a:latin typeface="微软雅黑" pitchFamily="34" charset="-122"/>
            <a:ea typeface="微软雅黑" pitchFamily="34" charset="-122"/>
          </a:defRPr>
        </a:defPPr>
      </a:lstStyle>
    </a:tx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976</Words>
  <Application>WPS 表格</Application>
  <PresentationFormat>全屏显示(4:3)</PresentationFormat>
  <Paragraphs>52</Paragraphs>
  <Slides>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7" baseType="lpstr">
      <vt:lpstr>Arial</vt:lpstr>
      <vt:lpstr>宋体</vt:lpstr>
      <vt:lpstr>Wingdings</vt:lpstr>
      <vt:lpstr>汉仪书宋二KW</vt:lpstr>
      <vt:lpstr>微软雅黑</vt:lpstr>
      <vt:lpstr>汉仪旗黑</vt:lpstr>
      <vt:lpstr>Plantagenet Cherokee</vt:lpstr>
      <vt:lpstr>Calibri</vt:lpstr>
      <vt:lpstr>CJNgaiHKS-Bold</vt:lpstr>
      <vt:lpstr>Impact</vt:lpstr>
      <vt:lpstr>微软雅黑</vt:lpstr>
      <vt:lpstr>宋体</vt:lpstr>
      <vt:lpstr>Arial Unicode MS</vt:lpstr>
      <vt:lpstr>黑体</vt:lpstr>
      <vt:lpstr>汉仪中黑KW</vt:lpstr>
      <vt:lpstr>Helvetica Neue</vt:lpstr>
      <vt:lpstr>苹方-简</vt:lpstr>
      <vt:lpstr>DejaVu Math TeX Gyre</vt:lpstr>
      <vt:lpstr>默认设计模板</vt:lpstr>
      <vt:lpstr>北京航空航天大学PPT模板</vt:lpstr>
      <vt:lpstr>请在这里输入标题</vt:lpstr>
      <vt:lpstr>研究背景</vt:lpstr>
      <vt:lpstr>研究背景</vt:lpstr>
      <vt:lpstr>研究背景</vt:lpstr>
      <vt:lpstr>研究方法</vt:lpstr>
      <vt:lpstr>实验结果</vt:lpstr>
      <vt:lpstr>ICL改进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PPTfans网设计</dc:title>
  <dc:creator>林辉强</dc:creator>
  <cp:keywords>www.pptfans.cn</cp:keywords>
  <cp:category>ppt模板设计</cp:category>
  <cp:lastModifiedBy>王昊</cp:lastModifiedBy>
  <cp:revision>1674</cp:revision>
  <cp:lastPrinted>2023-12-29T03:55:22Z</cp:lastPrinted>
  <dcterms:created xsi:type="dcterms:W3CDTF">2023-12-29T03:55:22Z</dcterms:created>
  <dcterms:modified xsi:type="dcterms:W3CDTF">2023-12-29T03:55:22Z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  <property fmtid="{D5CDD505-2E9C-101B-9397-08002B2CF9AE}" pid="3" name="ICV">
    <vt:lpwstr>0AD7FB68BCECD0662A438E655C356504_43</vt:lpwstr>
  </property>
  <property fmtid="{D5CDD505-2E9C-101B-9397-08002B2CF9AE}" pid="4" name="KSOProductBuildVer">
    <vt:lpwstr>2052-5.2.1.7798</vt:lpwstr>
  </property>
</Properties>
</file>

<file path=docProps/thumbnail.jpeg>
</file>